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aleway"/>
      <p:regular r:id="rId28"/>
      <p:bold r:id="rId29"/>
      <p:italic r:id="rId30"/>
      <p:boldItalic r:id="rId31"/>
    </p:embeddedFont>
    <p:embeddedFont>
      <p:font typeface="Lato"/>
      <p:regular r:id="rId32"/>
      <p:bold r:id="rId33"/>
      <p:italic r:id="rId34"/>
      <p:boldItalic r:id="rId35"/>
    </p:embeddedFont>
    <p:embeddedFont>
      <p:font typeface="Average"/>
      <p:regular r:id="rId36"/>
    </p:embeddedFont>
    <p:embeddedFont>
      <p:font typeface="Oswald"/>
      <p:regular r:id="rId37"/>
      <p:bold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37" Type="http://schemas.openxmlformats.org/officeDocument/2006/relationships/font" Target="fonts/Oswald-regular.fntdata"/><Relationship Id="rId14" Type="http://schemas.openxmlformats.org/officeDocument/2006/relationships/slide" Target="slides/slide9.xml"/><Relationship Id="rId36" Type="http://schemas.openxmlformats.org/officeDocument/2006/relationships/font" Target="fonts/Average-regular.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Oswald-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65be8dd2a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be8dd2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74062eccab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74062eccab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yash</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4062eccab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4062eccab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a:t>
            </a:r>
            <a:r>
              <a:rPr lang="en-GB"/>
              <a:t>ash</a:t>
            </a:r>
            <a:endParaRPr/>
          </a:p>
          <a:p>
            <a:pPr indent="0" lvl="0" marL="0" rtl="0" algn="l">
              <a:spcBef>
                <a:spcPts val="0"/>
              </a:spcBef>
              <a:spcAft>
                <a:spcPts val="0"/>
              </a:spcAft>
              <a:buNone/>
            </a:pPr>
            <a:r>
              <a:rPr lang="en-GB"/>
              <a:t>7200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74062eccab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4062eccab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Yash</a:t>
            </a:r>
            <a:endParaRPr/>
          </a:p>
          <a:p>
            <a:pPr indent="0" lvl="0" marL="0" rtl="0" algn="l">
              <a:spcBef>
                <a:spcPts val="0"/>
              </a:spcBef>
              <a:spcAft>
                <a:spcPts val="0"/>
              </a:spcAft>
              <a:buNone/>
            </a:pPr>
            <a:r>
              <a:rPr lang="en-GB"/>
              <a:t>7200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74062eccab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74062eccab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74062ecca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74062ecca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yash</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73e51ecd9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73e51ecd9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kavya</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73e51ecd9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73e51ecd9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kavya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ad04d2ccb_9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6ad04d2ccb_9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yash</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73e51ecd9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73e51ecd9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cathy</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1f88252dc4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f88252dc4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Kavya - 1</a:t>
            </a:r>
            <a:endParaRPr/>
          </a:p>
          <a:p>
            <a:pPr indent="0" lvl="0" marL="0" rtl="0" algn="l">
              <a:spcBef>
                <a:spcPts val="0"/>
              </a:spcBef>
              <a:spcAft>
                <a:spcPts val="0"/>
              </a:spcAft>
              <a:buNone/>
            </a:pPr>
            <a:r>
              <a:rPr lang="en-GB"/>
              <a:t>Yash - 2</a:t>
            </a:r>
            <a:endParaRPr/>
          </a:p>
          <a:p>
            <a:pPr indent="0" lvl="0" marL="0" rtl="0" algn="l">
              <a:spcBef>
                <a:spcPts val="0"/>
              </a:spcBef>
              <a:spcAft>
                <a:spcPts val="0"/>
              </a:spcAft>
              <a:buNone/>
            </a:pPr>
            <a:r>
              <a:rPr lang="en-GB"/>
              <a:t>Cathy - 3</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1f88252dc4_0_1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f88252dc4_0_1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all</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Cathy</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73e7b42fa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73e7b42fa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Kavya</a:t>
            </a:r>
            <a:endParaRPr/>
          </a:p>
          <a:p>
            <a:pPr indent="0" lvl="0" marL="0" rtl="0" algn="l">
              <a:spcBef>
                <a:spcPts val="0"/>
              </a:spcBef>
              <a:spcAft>
                <a:spcPts val="0"/>
              </a:spcAft>
              <a:buNone/>
            </a:pPr>
            <a:r>
              <a:rPr lang="en-GB"/>
              <a:t>Whats next? Thats why we’re here to figure it out, but if you guys have any ideas, feel free to let us know about it!</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yash</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6ad04d2ccb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6ad04d2ccb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kavya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73e51ecd9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73e51ecd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6ad04d2ccb_9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6ad04d2ccb_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yash</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6ad04d2ccb_9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6ad04d2ccb_9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yash</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6ad04d2ccb_9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6ad04d2ccb_9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yash</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55" name="Shape 55"/>
        <p:cNvGrpSpPr/>
        <p:nvPr/>
      </p:nvGrpSpPr>
      <p:grpSpPr>
        <a:xfrm>
          <a:off x="0" y="0"/>
          <a:ext cx="0" cy="0"/>
          <a:chOff x="0" y="0"/>
          <a:chExt cx="0" cy="0"/>
        </a:xfrm>
      </p:grpSpPr>
      <p:grpSp>
        <p:nvGrpSpPr>
          <p:cNvPr id="56" name="Google Shape;56;p13"/>
          <p:cNvGrpSpPr/>
          <p:nvPr/>
        </p:nvGrpSpPr>
        <p:grpSpPr>
          <a:xfrm>
            <a:off x="830392" y="1191256"/>
            <a:ext cx="745763" cy="45826"/>
            <a:chOff x="4580561" y="2589004"/>
            <a:chExt cx="1064464" cy="25200"/>
          </a:xfrm>
        </p:grpSpPr>
        <p:sp>
          <p:nvSpPr>
            <p:cNvPr id="57" name="Google Shape;57;p1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1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0" name="Google Shape;60;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61" name="Google Shape;61;p13">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 name="Google Shape;62;p13">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63" name="Google Shape;63;p13">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64" name="Google Shape;64;p13">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5" name="Shape 65"/>
        <p:cNvGrpSpPr/>
        <p:nvPr/>
      </p:nvGrpSpPr>
      <p:grpSpPr>
        <a:xfrm>
          <a:off x="0" y="0"/>
          <a:ext cx="0" cy="0"/>
          <a:chOff x="0" y="0"/>
          <a:chExt cx="0" cy="0"/>
        </a:xfrm>
      </p:grpSpPr>
      <p:pic>
        <p:nvPicPr>
          <p:cNvPr descr="shutterstock_31891705.jpg" id="66" name="Google Shape;66;p14"/>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7" name="Google Shape;67;p1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9" name="Google Shape;69;p14">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 name="Google Shape;70;p14">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14">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2" name="Google Shape;72;p14">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3" name="Google Shape;73;p14"/>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_2">
    <p:spTree>
      <p:nvGrpSpPr>
        <p:cNvPr id="74" name="Shape 74"/>
        <p:cNvGrpSpPr/>
        <p:nvPr/>
      </p:nvGrpSpPr>
      <p:grpSpPr>
        <a:xfrm>
          <a:off x="0" y="0"/>
          <a:ext cx="0" cy="0"/>
          <a:chOff x="0" y="0"/>
          <a:chExt cx="0" cy="0"/>
        </a:xfrm>
      </p:grpSpPr>
      <p:sp>
        <p:nvSpPr>
          <p:cNvPr id="75" name="Google Shape;75;p1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77" name="Google Shape;77;p1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 name="Google Shape;78;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9" name="Google Shape;79;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0" name="Google Shape;80;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81" name="Google Shape;81;p15"/>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82" name="Shape 82"/>
        <p:cNvGrpSpPr/>
        <p:nvPr/>
      </p:nvGrpSpPr>
      <p:grpSpPr>
        <a:xfrm>
          <a:off x="0" y="0"/>
          <a:ext cx="0" cy="0"/>
          <a:chOff x="0" y="0"/>
          <a:chExt cx="0" cy="0"/>
        </a:xfrm>
      </p:grpSpPr>
      <p:pic>
        <p:nvPicPr>
          <p:cNvPr descr="shutterstock_429987889_edited.jpg" id="83" name="Google Shape;83;p16"/>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84" name="Google Shape;84;p16"/>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6"/>
          <p:cNvGrpSpPr/>
          <p:nvPr/>
        </p:nvGrpSpPr>
        <p:grpSpPr>
          <a:xfrm>
            <a:off x="830392" y="1191256"/>
            <a:ext cx="745763" cy="45826"/>
            <a:chOff x="4580561" y="2589004"/>
            <a:chExt cx="1064464" cy="25200"/>
          </a:xfrm>
        </p:grpSpPr>
        <p:sp>
          <p:nvSpPr>
            <p:cNvPr id="86" name="Google Shape;86;p1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6"/>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89" name="Google Shape;89;p16"/>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0" name="Google Shape;9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91" name="Google Shape;91;p16">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1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3" name="Google Shape;93;p1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4" name="Google Shape;94;p1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22.png"/><Relationship Id="rId4" Type="http://schemas.openxmlformats.org/officeDocument/2006/relationships/image" Target="../media/image12.jpg"/><Relationship Id="rId5"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20.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00" name="Google Shape;100;p17"/>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BF0"/>
        </a:solidFill>
      </p:bgPr>
    </p:bg>
    <p:spTree>
      <p:nvGrpSpPr>
        <p:cNvPr id="158" name="Shape 158"/>
        <p:cNvGrpSpPr/>
        <p:nvPr/>
      </p:nvGrpSpPr>
      <p:grpSpPr>
        <a:xfrm>
          <a:off x="0" y="0"/>
          <a:ext cx="0" cy="0"/>
          <a:chOff x="0" y="0"/>
          <a:chExt cx="0" cy="0"/>
        </a:xfrm>
      </p:grpSpPr>
      <p:sp>
        <p:nvSpPr>
          <p:cNvPr id="159" name="Google Shape;159;p26"/>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600">
                <a:solidFill>
                  <a:srgbClr val="EA9999"/>
                </a:solidFill>
              </a:rPr>
              <a:t>Math time. </a:t>
            </a:r>
            <a:endParaRPr sz="3600">
              <a:solidFill>
                <a:srgbClr val="EA9999"/>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BF0"/>
        </a:solidFill>
      </p:bgPr>
    </p:bg>
    <p:spTree>
      <p:nvGrpSpPr>
        <p:cNvPr id="163" name="Shape 163"/>
        <p:cNvGrpSpPr/>
        <p:nvPr/>
      </p:nvGrpSpPr>
      <p:grpSpPr>
        <a:xfrm>
          <a:off x="0" y="0"/>
          <a:ext cx="0" cy="0"/>
          <a:chOff x="0" y="0"/>
          <a:chExt cx="0" cy="0"/>
        </a:xfrm>
      </p:grpSpPr>
      <p:sp>
        <p:nvSpPr>
          <p:cNvPr id="164" name="Google Shape;164;p27"/>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600">
                <a:solidFill>
                  <a:srgbClr val="EA9999"/>
                </a:solidFill>
              </a:rPr>
              <a:t>12 x 15 x 40</a:t>
            </a:r>
            <a:endParaRPr sz="3600">
              <a:solidFill>
                <a:srgbClr val="EA999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BF0"/>
        </a:solidFill>
      </p:bgPr>
    </p:bg>
    <p:spTree>
      <p:nvGrpSpPr>
        <p:cNvPr id="168" name="Shape 168"/>
        <p:cNvGrpSpPr/>
        <p:nvPr/>
      </p:nvGrpSpPr>
      <p:grpSpPr>
        <a:xfrm>
          <a:off x="0" y="0"/>
          <a:ext cx="0" cy="0"/>
          <a:chOff x="0" y="0"/>
          <a:chExt cx="0" cy="0"/>
        </a:xfrm>
      </p:grpSpPr>
      <p:sp>
        <p:nvSpPr>
          <p:cNvPr id="169" name="Google Shape;169;p28"/>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GB" sz="4800">
                <a:solidFill>
                  <a:srgbClr val="EA9999"/>
                </a:solidFill>
              </a:rPr>
              <a:t>$7200</a:t>
            </a:r>
            <a:endParaRPr sz="4800">
              <a:solidFill>
                <a:srgbClr val="EA999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EEEE"/>
        </a:solidFill>
      </p:bgPr>
    </p:bg>
    <p:spTree>
      <p:nvGrpSpPr>
        <p:cNvPr id="173" name="Shape 173"/>
        <p:cNvGrpSpPr/>
        <p:nvPr/>
      </p:nvGrpSpPr>
      <p:grpSpPr>
        <a:xfrm>
          <a:off x="0" y="0"/>
          <a:ext cx="0" cy="0"/>
          <a:chOff x="0" y="0"/>
          <a:chExt cx="0" cy="0"/>
        </a:xfrm>
      </p:grpSpPr>
      <p:pic>
        <p:nvPicPr>
          <p:cNvPr id="174" name="Google Shape;174;p29"/>
          <p:cNvPicPr preferRelativeResize="0"/>
          <p:nvPr/>
        </p:nvPicPr>
        <p:blipFill>
          <a:blip r:embed="rId3">
            <a:alphaModFix/>
          </a:blip>
          <a:stretch>
            <a:fillRect/>
          </a:stretch>
        </p:blipFill>
        <p:spPr>
          <a:xfrm>
            <a:off x="0" y="25"/>
            <a:ext cx="9144000" cy="5143500"/>
          </a:xfrm>
          <a:prstGeom prst="rect">
            <a:avLst/>
          </a:prstGeom>
          <a:noFill/>
          <a:ln>
            <a:noFill/>
          </a:ln>
        </p:spPr>
      </p:pic>
      <p:sp>
        <p:nvSpPr>
          <p:cNvPr id="175" name="Google Shape;175;p29"/>
          <p:cNvSpPr txBox="1"/>
          <p:nvPr>
            <p:ph type="title"/>
          </p:nvPr>
        </p:nvSpPr>
        <p:spPr>
          <a:xfrm>
            <a:off x="1526100" y="1412850"/>
            <a:ext cx="6091800" cy="248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Average"/>
                <a:ea typeface="Average"/>
                <a:cs typeface="Average"/>
                <a:sym typeface="Average"/>
              </a:rPr>
              <a:t>We asked how women for other concerns or suggestions about their periods.</a:t>
            </a:r>
            <a:endParaRPr>
              <a:solidFill>
                <a:srgbClr val="FFFFFF"/>
              </a:solidFill>
              <a:latin typeface="Average"/>
              <a:ea typeface="Average"/>
              <a:cs typeface="Average"/>
              <a:sym typeface="Averag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BF0"/>
        </a:solidFill>
      </p:bgPr>
    </p:bg>
    <p:spTree>
      <p:nvGrpSpPr>
        <p:cNvPr id="179" name="Shape 179"/>
        <p:cNvGrpSpPr/>
        <p:nvPr/>
      </p:nvGrpSpPr>
      <p:grpSpPr>
        <a:xfrm>
          <a:off x="0" y="0"/>
          <a:ext cx="0" cy="0"/>
          <a:chOff x="0" y="0"/>
          <a:chExt cx="0" cy="0"/>
        </a:xfrm>
      </p:grpSpPr>
      <p:sp>
        <p:nvSpPr>
          <p:cNvPr id="180" name="Google Shape;180;p30"/>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GB" sz="3600">
                <a:solidFill>
                  <a:srgbClr val="EA9999"/>
                </a:solidFill>
              </a:rPr>
              <a:t>This is what they said. </a:t>
            </a:r>
            <a:endParaRPr sz="3600">
              <a:solidFill>
                <a:srgbClr val="EA999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CCCC"/>
        </a:solidFill>
      </p:bgPr>
    </p:bg>
    <p:spTree>
      <p:nvGrpSpPr>
        <p:cNvPr id="184" name="Shape 184"/>
        <p:cNvGrpSpPr/>
        <p:nvPr/>
      </p:nvGrpSpPr>
      <p:grpSpPr>
        <a:xfrm>
          <a:off x="0" y="0"/>
          <a:ext cx="0" cy="0"/>
          <a:chOff x="0" y="0"/>
          <a:chExt cx="0" cy="0"/>
        </a:xfrm>
      </p:grpSpPr>
      <p:sp>
        <p:nvSpPr>
          <p:cNvPr id="185" name="Google Shape;185;p31"/>
          <p:cNvSpPr txBox="1"/>
          <p:nvPr>
            <p:ph idx="4294967295" type="body"/>
          </p:nvPr>
        </p:nvSpPr>
        <p:spPr>
          <a:xfrm>
            <a:off x="607950" y="1560925"/>
            <a:ext cx="7928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600">
                <a:solidFill>
                  <a:srgbClr val="FFFFFF"/>
                </a:solidFill>
              </a:rPr>
              <a:t>“Menstrual products should be free in all public bathrooms. They should not be taxed as luxury items either.”</a:t>
            </a:r>
            <a:endParaRPr sz="36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CCCC"/>
        </a:solidFill>
      </p:bgPr>
    </p:bg>
    <p:spTree>
      <p:nvGrpSpPr>
        <p:cNvPr id="189" name="Shape 189"/>
        <p:cNvGrpSpPr/>
        <p:nvPr/>
      </p:nvGrpSpPr>
      <p:grpSpPr>
        <a:xfrm>
          <a:off x="0" y="0"/>
          <a:ext cx="0" cy="0"/>
          <a:chOff x="0" y="0"/>
          <a:chExt cx="0" cy="0"/>
        </a:xfrm>
      </p:grpSpPr>
      <p:sp>
        <p:nvSpPr>
          <p:cNvPr id="190" name="Google Shape;190;p32"/>
          <p:cNvSpPr txBox="1"/>
          <p:nvPr>
            <p:ph idx="4294967295" type="body"/>
          </p:nvPr>
        </p:nvSpPr>
        <p:spPr>
          <a:xfrm>
            <a:off x="823075" y="1505475"/>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600">
                <a:solidFill>
                  <a:srgbClr val="FFFFFF"/>
                </a:solidFill>
              </a:rPr>
              <a:t>“I don't think public spaces should charge for sanitary napkins and pads. In my mind, they're like toilet paper.”</a:t>
            </a:r>
            <a:endParaRPr sz="3600">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CCCC"/>
        </a:solidFill>
      </p:bgPr>
    </p:bg>
    <p:spTree>
      <p:nvGrpSpPr>
        <p:cNvPr id="194" name="Shape 194"/>
        <p:cNvGrpSpPr/>
        <p:nvPr/>
      </p:nvGrpSpPr>
      <p:grpSpPr>
        <a:xfrm>
          <a:off x="0" y="0"/>
          <a:ext cx="0" cy="0"/>
          <a:chOff x="0" y="0"/>
          <a:chExt cx="0" cy="0"/>
        </a:xfrm>
      </p:grpSpPr>
      <p:sp>
        <p:nvSpPr>
          <p:cNvPr id="195" name="Google Shape;195;p33"/>
          <p:cNvSpPr txBox="1"/>
          <p:nvPr>
            <p:ph idx="4294967295" type="body"/>
          </p:nvPr>
        </p:nvSpPr>
        <p:spPr>
          <a:xfrm>
            <a:off x="823075" y="1505475"/>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600">
                <a:solidFill>
                  <a:srgbClr val="FFFFFF"/>
                </a:solidFill>
              </a:rPr>
              <a:t>“</a:t>
            </a:r>
            <a:r>
              <a:rPr lang="en-GB" sz="3600">
                <a:solidFill>
                  <a:srgbClr val="FFFFFF"/>
                </a:solidFill>
              </a:rPr>
              <a:t>If only there was less stigma around having to take a pad out of your bag and take it to the restroom (for e.g. at work).</a:t>
            </a:r>
            <a:r>
              <a:rPr lang="en-GB" sz="3600">
                <a:solidFill>
                  <a:srgbClr val="FFFFFF"/>
                </a:solidFill>
              </a:rPr>
              <a:t>”</a:t>
            </a:r>
            <a:endParaRPr sz="360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CCCC"/>
        </a:solidFill>
      </p:bgPr>
    </p:bg>
    <p:spTree>
      <p:nvGrpSpPr>
        <p:cNvPr id="199" name="Shape 199"/>
        <p:cNvGrpSpPr/>
        <p:nvPr/>
      </p:nvGrpSpPr>
      <p:grpSpPr>
        <a:xfrm>
          <a:off x="0" y="0"/>
          <a:ext cx="0" cy="0"/>
          <a:chOff x="0" y="0"/>
          <a:chExt cx="0" cy="0"/>
        </a:xfrm>
      </p:grpSpPr>
      <p:sp>
        <p:nvSpPr>
          <p:cNvPr id="200" name="Google Shape;200;p34"/>
          <p:cNvSpPr txBox="1"/>
          <p:nvPr>
            <p:ph idx="4294967295" type="body"/>
          </p:nvPr>
        </p:nvSpPr>
        <p:spPr>
          <a:xfrm>
            <a:off x="659575" y="1257600"/>
            <a:ext cx="80502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400">
                <a:solidFill>
                  <a:srgbClr val="FFFFFF"/>
                </a:solidFill>
              </a:rPr>
              <a:t>“Acknowledgement/studies on the economic impact of periods (on women, on society, on lost earning capacity, economic impact, etc...) that result in substantive reform of our healthcare and employment policies to level playing field and improve economic outcomes. Also, actually fill the damn dispensers in bathrooms.”</a:t>
            </a:r>
            <a:endParaRPr sz="24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BF0"/>
        </a:solidFill>
      </p:bgPr>
    </p:bg>
    <p:spTree>
      <p:nvGrpSpPr>
        <p:cNvPr id="204" name="Shape 204"/>
        <p:cNvGrpSpPr/>
        <p:nvPr/>
      </p:nvGrpSpPr>
      <p:grpSpPr>
        <a:xfrm>
          <a:off x="0" y="0"/>
          <a:ext cx="0" cy="0"/>
          <a:chOff x="0" y="0"/>
          <a:chExt cx="0" cy="0"/>
        </a:xfrm>
      </p:grpSpPr>
      <p:sp>
        <p:nvSpPr>
          <p:cNvPr id="205" name="Google Shape;205;p35"/>
          <p:cNvSpPr txBox="1"/>
          <p:nvPr>
            <p:ph type="title"/>
          </p:nvPr>
        </p:nvSpPr>
        <p:spPr>
          <a:xfrm>
            <a:off x="740925" y="338589"/>
            <a:ext cx="7688400" cy="53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a:solidFill>
                  <a:srgbClr val="999999"/>
                </a:solidFill>
                <a:latin typeface="Raleway"/>
                <a:ea typeface="Raleway"/>
                <a:cs typeface="Raleway"/>
                <a:sym typeface="Raleway"/>
              </a:rPr>
              <a:t>KEY INSIGHTS</a:t>
            </a:r>
            <a:endParaRPr sz="1000">
              <a:solidFill>
                <a:srgbClr val="999999"/>
              </a:solidFill>
              <a:latin typeface="Raleway"/>
              <a:ea typeface="Raleway"/>
              <a:cs typeface="Raleway"/>
              <a:sym typeface="Raleway"/>
            </a:endParaRPr>
          </a:p>
        </p:txBody>
      </p:sp>
      <p:pic>
        <p:nvPicPr>
          <p:cNvPr id="206" name="Google Shape;206;p35"/>
          <p:cNvPicPr preferRelativeResize="0"/>
          <p:nvPr/>
        </p:nvPicPr>
        <p:blipFill rotWithShape="1">
          <a:blip r:embed="rId3">
            <a:alphaModFix/>
          </a:blip>
          <a:srcRect b="13751" l="0" r="0" t="13758"/>
          <a:stretch/>
        </p:blipFill>
        <p:spPr>
          <a:xfrm>
            <a:off x="491075" y="1086333"/>
            <a:ext cx="2719757" cy="1670242"/>
          </a:xfrm>
          <a:prstGeom prst="rect">
            <a:avLst/>
          </a:prstGeom>
          <a:noFill/>
          <a:ln>
            <a:noFill/>
          </a:ln>
        </p:spPr>
      </p:pic>
      <p:sp>
        <p:nvSpPr>
          <p:cNvPr id="207" name="Google Shape;207;p35"/>
          <p:cNvSpPr txBox="1"/>
          <p:nvPr/>
        </p:nvSpPr>
        <p:spPr>
          <a:xfrm>
            <a:off x="526324" y="1517163"/>
            <a:ext cx="637800" cy="123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B7B7B7"/>
                </a:solidFill>
                <a:latin typeface="Lato"/>
                <a:ea typeface="Lato"/>
                <a:cs typeface="Lato"/>
                <a:sym typeface="Lato"/>
              </a:rPr>
              <a:t>01</a:t>
            </a:r>
            <a:r>
              <a:rPr b="1" lang="en-GB" sz="3000">
                <a:solidFill>
                  <a:srgbClr val="B7B7B7"/>
                </a:solidFill>
                <a:latin typeface="Lato"/>
                <a:ea typeface="Lato"/>
                <a:cs typeface="Lato"/>
                <a:sym typeface="Lato"/>
              </a:rPr>
              <a:t> </a:t>
            </a:r>
            <a:endParaRPr b="1" sz="3000">
              <a:solidFill>
                <a:srgbClr val="B7B7B7"/>
              </a:solidFill>
              <a:latin typeface="Raleway"/>
              <a:ea typeface="Raleway"/>
              <a:cs typeface="Raleway"/>
              <a:sym typeface="Raleway"/>
            </a:endParaRPr>
          </a:p>
        </p:txBody>
      </p:sp>
      <p:grpSp>
        <p:nvGrpSpPr>
          <p:cNvPr id="208" name="Google Shape;208;p35"/>
          <p:cNvGrpSpPr/>
          <p:nvPr/>
        </p:nvGrpSpPr>
        <p:grpSpPr>
          <a:xfrm>
            <a:off x="491094" y="2645053"/>
            <a:ext cx="2720349" cy="1783562"/>
            <a:chOff x="830400" y="3274596"/>
            <a:chExt cx="2501700" cy="1353953"/>
          </a:xfrm>
        </p:grpSpPr>
        <p:sp>
          <p:nvSpPr>
            <p:cNvPr id="209" name="Google Shape;209;p35"/>
            <p:cNvSpPr/>
            <p:nvPr/>
          </p:nvSpPr>
          <p:spPr>
            <a:xfrm>
              <a:off x="830400" y="3360750"/>
              <a:ext cx="2501700" cy="12678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5"/>
            <p:cNvSpPr/>
            <p:nvPr/>
          </p:nvSpPr>
          <p:spPr>
            <a:xfrm>
              <a:off x="1059092" y="3274596"/>
              <a:ext cx="219600" cy="93600"/>
            </a:xfrm>
            <a:prstGeom prst="triangle">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 name="Google Shape;211;p35"/>
          <p:cNvSpPr txBox="1"/>
          <p:nvPr>
            <p:ph type="title"/>
          </p:nvPr>
        </p:nvSpPr>
        <p:spPr>
          <a:xfrm>
            <a:off x="639960" y="2756149"/>
            <a:ext cx="2433600" cy="56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1200">
                <a:latin typeface="Raleway"/>
                <a:ea typeface="Raleway"/>
                <a:cs typeface="Raleway"/>
                <a:sym typeface="Raleway"/>
              </a:rPr>
              <a:t>Wait, I can’t get my quarter out!</a:t>
            </a:r>
            <a:endParaRPr sz="1200">
              <a:latin typeface="Raleway"/>
              <a:ea typeface="Raleway"/>
              <a:cs typeface="Raleway"/>
              <a:sym typeface="Raleway"/>
            </a:endParaRPr>
          </a:p>
        </p:txBody>
      </p:sp>
      <p:sp>
        <p:nvSpPr>
          <p:cNvPr id="212" name="Google Shape;212;p35"/>
          <p:cNvSpPr txBox="1"/>
          <p:nvPr>
            <p:ph idx="4294967295" type="body"/>
          </p:nvPr>
        </p:nvSpPr>
        <p:spPr>
          <a:xfrm>
            <a:off x="640600" y="3174048"/>
            <a:ext cx="2433600" cy="941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200">
                <a:solidFill>
                  <a:srgbClr val="FFFFFF"/>
                </a:solidFill>
              </a:rPr>
              <a:t>Availability</a:t>
            </a:r>
            <a:r>
              <a:rPr lang="en-GB" sz="1200">
                <a:solidFill>
                  <a:srgbClr val="FFFFFF"/>
                </a:solidFill>
              </a:rPr>
              <a:t> is still a concern. Multiple women </a:t>
            </a:r>
            <a:r>
              <a:rPr lang="en-GB" sz="1200">
                <a:solidFill>
                  <a:srgbClr val="FFFFFF"/>
                </a:solidFill>
              </a:rPr>
              <a:t>suggested</a:t>
            </a:r>
            <a:r>
              <a:rPr lang="en-GB" sz="1200">
                <a:solidFill>
                  <a:srgbClr val="FFFFFF"/>
                </a:solidFill>
              </a:rPr>
              <a:t> to have  menstrual products </a:t>
            </a:r>
            <a:r>
              <a:rPr i="1" lang="en-GB" sz="1200">
                <a:solidFill>
                  <a:srgbClr val="FFFFFF"/>
                </a:solidFill>
              </a:rPr>
              <a:t>actually</a:t>
            </a:r>
            <a:r>
              <a:rPr lang="en-GB" sz="1200">
                <a:solidFill>
                  <a:srgbClr val="FFFFFF"/>
                </a:solidFill>
              </a:rPr>
              <a:t> available and stocked in public bathrooms.</a:t>
            </a:r>
            <a:endParaRPr sz="1200">
              <a:solidFill>
                <a:srgbClr val="FFFFFF"/>
              </a:solidFill>
            </a:endParaRPr>
          </a:p>
        </p:txBody>
      </p:sp>
      <p:pic>
        <p:nvPicPr>
          <p:cNvPr id="213" name="Google Shape;213;p35"/>
          <p:cNvPicPr preferRelativeResize="0"/>
          <p:nvPr/>
        </p:nvPicPr>
        <p:blipFill rotWithShape="1">
          <a:blip r:embed="rId4">
            <a:alphaModFix/>
          </a:blip>
          <a:srcRect b="6649" l="0" r="0" t="6649"/>
          <a:stretch/>
        </p:blipFill>
        <p:spPr>
          <a:xfrm>
            <a:off x="3212201" y="2756567"/>
            <a:ext cx="2719746" cy="1670235"/>
          </a:xfrm>
          <a:prstGeom prst="rect">
            <a:avLst/>
          </a:prstGeom>
          <a:noFill/>
          <a:ln>
            <a:noFill/>
          </a:ln>
        </p:spPr>
      </p:pic>
      <p:sp>
        <p:nvSpPr>
          <p:cNvPr id="214" name="Google Shape;214;p35"/>
          <p:cNvSpPr txBox="1"/>
          <p:nvPr/>
        </p:nvSpPr>
        <p:spPr>
          <a:xfrm>
            <a:off x="3273504" y="3025400"/>
            <a:ext cx="637800" cy="123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999999"/>
                </a:solidFill>
                <a:latin typeface="Lato"/>
                <a:ea typeface="Lato"/>
                <a:cs typeface="Lato"/>
                <a:sym typeface="Lato"/>
              </a:rPr>
              <a:t>0</a:t>
            </a:r>
            <a:r>
              <a:rPr b="1" lang="en-GB" sz="3000">
                <a:solidFill>
                  <a:srgbClr val="999999"/>
                </a:solidFill>
                <a:latin typeface="Lato"/>
                <a:ea typeface="Lato"/>
                <a:cs typeface="Lato"/>
                <a:sym typeface="Lato"/>
              </a:rPr>
              <a:t>2 </a:t>
            </a:r>
            <a:endParaRPr b="1" sz="3000">
              <a:solidFill>
                <a:srgbClr val="999999"/>
              </a:solidFill>
              <a:latin typeface="Raleway"/>
              <a:ea typeface="Raleway"/>
              <a:cs typeface="Raleway"/>
              <a:sym typeface="Raleway"/>
            </a:endParaRPr>
          </a:p>
        </p:txBody>
      </p:sp>
      <p:grpSp>
        <p:nvGrpSpPr>
          <p:cNvPr id="215" name="Google Shape;215;p35"/>
          <p:cNvGrpSpPr/>
          <p:nvPr/>
        </p:nvGrpSpPr>
        <p:grpSpPr>
          <a:xfrm flipH="1" rot="10800000">
            <a:off x="3212220" y="1086751"/>
            <a:ext cx="2720349" cy="1783562"/>
            <a:chOff x="830400" y="3274596"/>
            <a:chExt cx="2501700" cy="1353953"/>
          </a:xfrm>
        </p:grpSpPr>
        <p:sp>
          <p:nvSpPr>
            <p:cNvPr id="216" name="Google Shape;216;p35"/>
            <p:cNvSpPr/>
            <p:nvPr/>
          </p:nvSpPr>
          <p:spPr>
            <a:xfrm>
              <a:off x="830400" y="3360750"/>
              <a:ext cx="2501700" cy="12678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5"/>
            <p:cNvSpPr/>
            <p:nvPr/>
          </p:nvSpPr>
          <p:spPr>
            <a:xfrm>
              <a:off x="1059092" y="3274596"/>
              <a:ext cx="219600" cy="93600"/>
            </a:xfrm>
            <a:prstGeom prst="triangle">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 name="Google Shape;218;p35"/>
          <p:cNvSpPr txBox="1"/>
          <p:nvPr>
            <p:ph type="title"/>
          </p:nvPr>
        </p:nvSpPr>
        <p:spPr>
          <a:xfrm>
            <a:off x="3355200" y="1131948"/>
            <a:ext cx="21219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200">
                <a:latin typeface="Raleway"/>
                <a:ea typeface="Raleway"/>
                <a:cs typeface="Raleway"/>
                <a:sym typeface="Raleway"/>
              </a:rPr>
              <a:t>Dang it! It’s </a:t>
            </a:r>
            <a:r>
              <a:rPr lang="en-GB" sz="1200">
                <a:latin typeface="Raleway"/>
                <a:ea typeface="Raleway"/>
                <a:cs typeface="Raleway"/>
                <a:sym typeface="Raleway"/>
              </a:rPr>
              <a:t>money again!</a:t>
            </a:r>
            <a:endParaRPr sz="1200">
              <a:latin typeface="Raleway"/>
              <a:ea typeface="Raleway"/>
              <a:cs typeface="Raleway"/>
              <a:sym typeface="Raleway"/>
            </a:endParaRPr>
          </a:p>
        </p:txBody>
      </p:sp>
      <p:sp>
        <p:nvSpPr>
          <p:cNvPr id="219" name="Google Shape;219;p35"/>
          <p:cNvSpPr txBox="1"/>
          <p:nvPr>
            <p:ph idx="4294967295" type="body"/>
          </p:nvPr>
        </p:nvSpPr>
        <p:spPr>
          <a:xfrm>
            <a:off x="3355200" y="1550588"/>
            <a:ext cx="2601000" cy="855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200">
                <a:solidFill>
                  <a:srgbClr val="FFFFFF"/>
                </a:solidFill>
              </a:rPr>
              <a:t>Price plays an important factor, not only in choosing a brand, but also while choosing the type of sanitary napkin.</a:t>
            </a:r>
            <a:endParaRPr sz="1200">
              <a:solidFill>
                <a:srgbClr val="FFFFFF"/>
              </a:solidFill>
            </a:endParaRPr>
          </a:p>
        </p:txBody>
      </p:sp>
      <p:pic>
        <p:nvPicPr>
          <p:cNvPr id="220" name="Google Shape;220;p35"/>
          <p:cNvPicPr preferRelativeResize="0"/>
          <p:nvPr/>
        </p:nvPicPr>
        <p:blipFill rotWithShape="1">
          <a:blip r:embed="rId5">
            <a:alphaModFix/>
          </a:blip>
          <a:srcRect b="41016" l="0" r="0" t="18206"/>
          <a:stretch/>
        </p:blipFill>
        <p:spPr>
          <a:xfrm>
            <a:off x="5933184" y="1086327"/>
            <a:ext cx="2719741" cy="1670246"/>
          </a:xfrm>
          <a:prstGeom prst="rect">
            <a:avLst/>
          </a:prstGeom>
          <a:noFill/>
          <a:ln>
            <a:noFill/>
          </a:ln>
        </p:spPr>
      </p:pic>
      <p:sp>
        <p:nvSpPr>
          <p:cNvPr id="221" name="Google Shape;221;p35"/>
          <p:cNvSpPr txBox="1"/>
          <p:nvPr/>
        </p:nvSpPr>
        <p:spPr>
          <a:xfrm>
            <a:off x="5956072" y="1517147"/>
            <a:ext cx="637800" cy="123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B7B7B7"/>
                </a:solidFill>
                <a:latin typeface="Lato"/>
                <a:ea typeface="Lato"/>
                <a:cs typeface="Lato"/>
                <a:sym typeface="Lato"/>
              </a:rPr>
              <a:t>0</a:t>
            </a:r>
            <a:r>
              <a:rPr b="1" lang="en-GB" sz="3000">
                <a:solidFill>
                  <a:srgbClr val="B7B7B7"/>
                </a:solidFill>
                <a:latin typeface="Lato"/>
                <a:ea typeface="Lato"/>
                <a:cs typeface="Lato"/>
                <a:sym typeface="Lato"/>
              </a:rPr>
              <a:t>3 </a:t>
            </a:r>
            <a:endParaRPr b="1" sz="3000">
              <a:solidFill>
                <a:srgbClr val="B7B7B7"/>
              </a:solidFill>
              <a:latin typeface="Raleway"/>
              <a:ea typeface="Raleway"/>
              <a:cs typeface="Raleway"/>
              <a:sym typeface="Raleway"/>
            </a:endParaRPr>
          </a:p>
        </p:txBody>
      </p:sp>
      <p:grpSp>
        <p:nvGrpSpPr>
          <p:cNvPr id="222" name="Google Shape;222;p35"/>
          <p:cNvGrpSpPr/>
          <p:nvPr/>
        </p:nvGrpSpPr>
        <p:grpSpPr>
          <a:xfrm>
            <a:off x="5930364" y="2645053"/>
            <a:ext cx="2720349" cy="1783562"/>
            <a:chOff x="830400" y="3274596"/>
            <a:chExt cx="2501700" cy="1353953"/>
          </a:xfrm>
        </p:grpSpPr>
        <p:sp>
          <p:nvSpPr>
            <p:cNvPr id="223" name="Google Shape;223;p35"/>
            <p:cNvSpPr/>
            <p:nvPr/>
          </p:nvSpPr>
          <p:spPr>
            <a:xfrm>
              <a:off x="830400" y="3360750"/>
              <a:ext cx="2501700" cy="12678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5"/>
            <p:cNvSpPr/>
            <p:nvPr/>
          </p:nvSpPr>
          <p:spPr>
            <a:xfrm>
              <a:off x="1059092" y="3274596"/>
              <a:ext cx="219600" cy="93600"/>
            </a:xfrm>
            <a:prstGeom prst="triangle">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35"/>
          <p:cNvSpPr txBox="1"/>
          <p:nvPr>
            <p:ph type="title"/>
          </p:nvPr>
        </p:nvSpPr>
        <p:spPr>
          <a:xfrm>
            <a:off x="6071251" y="2756149"/>
            <a:ext cx="2433600" cy="56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1200">
                <a:latin typeface="Raleway"/>
                <a:ea typeface="Raleway"/>
                <a:cs typeface="Raleway"/>
                <a:sym typeface="Raleway"/>
              </a:rPr>
              <a:t>Break the Stigma. Period.</a:t>
            </a:r>
            <a:endParaRPr sz="1200">
              <a:latin typeface="Raleway"/>
              <a:ea typeface="Raleway"/>
              <a:cs typeface="Raleway"/>
              <a:sym typeface="Raleway"/>
            </a:endParaRPr>
          </a:p>
        </p:txBody>
      </p:sp>
      <p:sp>
        <p:nvSpPr>
          <p:cNvPr id="226" name="Google Shape;226;p35"/>
          <p:cNvSpPr txBox="1"/>
          <p:nvPr>
            <p:ph idx="4294967295" type="body"/>
          </p:nvPr>
        </p:nvSpPr>
        <p:spPr>
          <a:xfrm>
            <a:off x="6069950" y="3174048"/>
            <a:ext cx="2433600" cy="1028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200">
                <a:solidFill>
                  <a:srgbClr val="FFFFFF"/>
                </a:solidFill>
              </a:rPr>
              <a:t>“Less stigma, more availability, FREE EVEN? No pink tax” - as quoted by our generous survey </a:t>
            </a:r>
            <a:r>
              <a:rPr lang="en-GB" sz="1200">
                <a:solidFill>
                  <a:srgbClr val="FFFFFF"/>
                </a:solidFill>
              </a:rPr>
              <a:t>respondent</a:t>
            </a:r>
            <a:r>
              <a:rPr lang="en-GB" sz="1200">
                <a:solidFill>
                  <a:srgbClr val="FFFFFF"/>
                </a:solidFill>
              </a:rPr>
              <a:t>.</a:t>
            </a:r>
            <a:endParaRPr sz="12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CCCC"/>
        </a:solidFill>
      </p:bgPr>
    </p:bg>
    <p:spTree>
      <p:nvGrpSpPr>
        <p:cNvPr id="104" name="Shape 104"/>
        <p:cNvGrpSpPr/>
        <p:nvPr/>
      </p:nvGrpSpPr>
      <p:grpSpPr>
        <a:xfrm>
          <a:off x="0" y="0"/>
          <a:ext cx="0" cy="0"/>
          <a:chOff x="0" y="0"/>
          <a:chExt cx="0" cy="0"/>
        </a:xfrm>
      </p:grpSpPr>
      <p:pic>
        <p:nvPicPr>
          <p:cNvPr id="105" name="Google Shape;105;p1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pic>
        <p:nvPicPr>
          <p:cNvPr id="231" name="Google Shape;231;p36"/>
          <p:cNvPicPr preferRelativeResize="0"/>
          <p:nvPr/>
        </p:nvPicPr>
        <p:blipFill>
          <a:blip r:embed="rId3">
            <a:alphaModFix/>
          </a:blip>
          <a:stretch>
            <a:fillRect/>
          </a:stretch>
        </p:blipFill>
        <p:spPr>
          <a:xfrm>
            <a:off x="0" y="0"/>
            <a:ext cx="9144000" cy="5143500"/>
          </a:xfrm>
          <a:prstGeom prst="rect">
            <a:avLst/>
          </a:prstGeom>
          <a:noFill/>
          <a:ln>
            <a:noFill/>
          </a:ln>
        </p:spPr>
      </p:pic>
      <p:sp>
        <p:nvSpPr>
          <p:cNvPr id="232" name="Google Shape;232;p36"/>
          <p:cNvSpPr txBox="1"/>
          <p:nvPr/>
        </p:nvSpPr>
        <p:spPr>
          <a:xfrm>
            <a:off x="4736575" y="1707025"/>
            <a:ext cx="4157700" cy="1864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3000">
                <a:latin typeface="Average"/>
                <a:ea typeface="Average"/>
                <a:cs typeface="Average"/>
                <a:sym typeface="Average"/>
              </a:rPr>
              <a:t>For now, our target audience is all menstruating women.</a:t>
            </a:r>
            <a:endParaRPr sz="3000">
              <a:latin typeface="Average"/>
              <a:ea typeface="Average"/>
              <a:cs typeface="Average"/>
              <a:sym typeface="Averag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pic>
        <p:nvPicPr>
          <p:cNvPr id="237" name="Google Shape;237;p3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41" name="Shape 241"/>
        <p:cNvGrpSpPr/>
        <p:nvPr/>
      </p:nvGrpSpPr>
      <p:grpSpPr>
        <a:xfrm>
          <a:off x="0" y="0"/>
          <a:ext cx="0" cy="0"/>
          <a:chOff x="0" y="0"/>
          <a:chExt cx="0" cy="0"/>
        </a:xfrm>
      </p:grpSpPr>
      <p:pic>
        <p:nvPicPr>
          <p:cNvPr id="242" name="Google Shape;242;p38"/>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BF0"/>
        </a:solidFill>
      </p:bgPr>
    </p:bg>
    <p:spTree>
      <p:nvGrpSpPr>
        <p:cNvPr id="109" name="Shape 109"/>
        <p:cNvGrpSpPr/>
        <p:nvPr/>
      </p:nvGrpSpPr>
      <p:grpSpPr>
        <a:xfrm>
          <a:off x="0" y="0"/>
          <a:ext cx="0" cy="0"/>
          <a:chOff x="0" y="0"/>
          <a:chExt cx="0" cy="0"/>
        </a:xfrm>
      </p:grpSpPr>
      <p:sp>
        <p:nvSpPr>
          <p:cNvPr id="110" name="Google Shape;110;p19"/>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600">
                <a:solidFill>
                  <a:srgbClr val="EA9999"/>
                </a:solidFill>
              </a:rPr>
              <a:t>We have a question. </a:t>
            </a:r>
            <a:endParaRPr sz="3600">
              <a:solidFill>
                <a:srgbClr val="EA999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CCCC"/>
        </a:solidFill>
      </p:bgPr>
    </p:bg>
    <p:spTree>
      <p:nvGrpSpPr>
        <p:cNvPr id="114" name="Shape 114"/>
        <p:cNvGrpSpPr/>
        <p:nvPr/>
      </p:nvGrpSpPr>
      <p:grpSpPr>
        <a:xfrm>
          <a:off x="0" y="0"/>
          <a:ext cx="0" cy="0"/>
          <a:chOff x="0" y="0"/>
          <a:chExt cx="0" cy="0"/>
        </a:xfrm>
      </p:grpSpPr>
      <p:sp>
        <p:nvSpPr>
          <p:cNvPr id="115" name="Google Shape;115;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latin typeface="Raleway"/>
                <a:ea typeface="Raleway"/>
                <a:cs typeface="Raleway"/>
                <a:sym typeface="Raleway"/>
              </a:rPr>
              <a:t>MOTIVATION &amp; METHOD</a:t>
            </a:r>
            <a:endParaRPr>
              <a:latin typeface="Raleway"/>
              <a:ea typeface="Raleway"/>
              <a:cs typeface="Raleway"/>
              <a:sym typeface="Raleway"/>
            </a:endParaRPr>
          </a:p>
        </p:txBody>
      </p:sp>
      <p:sp>
        <p:nvSpPr>
          <p:cNvPr id="116" name="Google Shape;116;p20"/>
          <p:cNvSpPr txBox="1"/>
          <p:nvPr>
            <p:ph idx="1" type="body"/>
          </p:nvPr>
        </p:nvSpPr>
        <p:spPr>
          <a:xfrm>
            <a:off x="595050" y="1507000"/>
            <a:ext cx="7953900" cy="1326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GB" sz="3000">
                <a:solidFill>
                  <a:srgbClr val="FFFFFF"/>
                </a:solidFill>
              </a:rPr>
              <a:t>We were curious about what people who go through periods experience, so we asked them.</a:t>
            </a:r>
            <a:endParaRPr sz="3000">
              <a:solidFill>
                <a:srgbClr val="FFFFFF"/>
              </a:solidFill>
            </a:endParaRPr>
          </a:p>
        </p:txBody>
      </p:sp>
      <p:pic>
        <p:nvPicPr>
          <p:cNvPr id="117" name="Google Shape;117;p20"/>
          <p:cNvPicPr preferRelativeResize="0"/>
          <p:nvPr/>
        </p:nvPicPr>
        <p:blipFill rotWithShape="1">
          <a:blip r:embed="rId3">
            <a:alphaModFix/>
          </a:blip>
          <a:srcRect b="59397" l="-610" r="610" t="22031"/>
          <a:stretch/>
        </p:blipFill>
        <p:spPr>
          <a:xfrm>
            <a:off x="-66500" y="3816600"/>
            <a:ext cx="9210498" cy="1326900"/>
          </a:xfrm>
          <a:prstGeom prst="rect">
            <a:avLst/>
          </a:prstGeom>
          <a:noFill/>
          <a:ln>
            <a:noFill/>
          </a:ln>
        </p:spPr>
      </p:pic>
      <p:cxnSp>
        <p:nvCxnSpPr>
          <p:cNvPr id="118" name="Google Shape;118;p20"/>
          <p:cNvCxnSpPr/>
          <p:nvPr/>
        </p:nvCxnSpPr>
        <p:spPr>
          <a:xfrm flipH="1">
            <a:off x="3025700" y="1125738"/>
            <a:ext cx="3026100" cy="1110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EEEE"/>
        </a:solidFill>
      </p:bgPr>
    </p:bg>
    <p:spTree>
      <p:nvGrpSpPr>
        <p:cNvPr id="122" name="Shape 122"/>
        <p:cNvGrpSpPr/>
        <p:nvPr/>
      </p:nvGrpSpPr>
      <p:grpSpPr>
        <a:xfrm>
          <a:off x="0" y="0"/>
          <a:ext cx="0" cy="0"/>
          <a:chOff x="0" y="0"/>
          <a:chExt cx="0" cy="0"/>
        </a:xfrm>
      </p:grpSpPr>
      <p:sp>
        <p:nvSpPr>
          <p:cNvPr id="123" name="Google Shape;123;p21"/>
          <p:cNvSpPr txBox="1"/>
          <p:nvPr>
            <p:ph type="title"/>
          </p:nvPr>
        </p:nvSpPr>
        <p:spPr>
          <a:xfrm>
            <a:off x="4507700" y="899250"/>
            <a:ext cx="4056600" cy="755700"/>
          </a:xfrm>
          <a:prstGeom prst="rect">
            <a:avLst/>
          </a:prstGeom>
          <a:effectLst>
            <a:outerShdw blurRad="57150" rotWithShape="0" algn="bl" dir="5340000" dist="19050">
              <a:srgbClr val="000000">
                <a:alpha val="41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GB" sz="3600">
                <a:solidFill>
                  <a:srgbClr val="EA9999"/>
                </a:solidFill>
                <a:latin typeface="Raleway"/>
                <a:ea typeface="Raleway"/>
                <a:cs typeface="Raleway"/>
                <a:sym typeface="Raleway"/>
              </a:rPr>
              <a:t>DEMOGRAPHICS</a:t>
            </a:r>
            <a:endParaRPr sz="3600">
              <a:solidFill>
                <a:srgbClr val="EA9999"/>
              </a:solidFill>
              <a:latin typeface="Raleway"/>
              <a:ea typeface="Raleway"/>
              <a:cs typeface="Raleway"/>
              <a:sym typeface="Raleway"/>
            </a:endParaRPr>
          </a:p>
        </p:txBody>
      </p:sp>
      <p:pic>
        <p:nvPicPr>
          <p:cNvPr id="124" name="Google Shape;124;p21" title="Chart"/>
          <p:cNvPicPr preferRelativeResize="0"/>
          <p:nvPr/>
        </p:nvPicPr>
        <p:blipFill>
          <a:blip r:embed="rId3">
            <a:alphaModFix/>
          </a:blip>
          <a:stretch>
            <a:fillRect/>
          </a:stretch>
        </p:blipFill>
        <p:spPr>
          <a:xfrm>
            <a:off x="386550" y="236725"/>
            <a:ext cx="3560949" cy="2201850"/>
          </a:xfrm>
          <a:prstGeom prst="rect">
            <a:avLst/>
          </a:prstGeom>
          <a:noFill/>
          <a:ln>
            <a:noFill/>
          </a:ln>
          <a:effectLst>
            <a:outerShdw blurRad="142875" rotWithShape="0" algn="bl" dir="5400000" dist="95250">
              <a:srgbClr val="000000">
                <a:alpha val="40000"/>
              </a:srgbClr>
            </a:outerShdw>
          </a:effectLst>
        </p:spPr>
      </p:pic>
      <p:pic>
        <p:nvPicPr>
          <p:cNvPr id="125" name="Google Shape;125;p21"/>
          <p:cNvPicPr preferRelativeResize="0"/>
          <p:nvPr/>
        </p:nvPicPr>
        <p:blipFill>
          <a:blip r:embed="rId4">
            <a:alphaModFix/>
          </a:blip>
          <a:stretch>
            <a:fillRect/>
          </a:stretch>
        </p:blipFill>
        <p:spPr>
          <a:xfrm>
            <a:off x="4627175" y="2503150"/>
            <a:ext cx="3817640" cy="2360600"/>
          </a:xfrm>
          <a:prstGeom prst="rect">
            <a:avLst/>
          </a:prstGeom>
          <a:noFill/>
          <a:ln>
            <a:noFill/>
          </a:ln>
          <a:effectLst>
            <a:outerShdw blurRad="142875" rotWithShape="0" algn="bl" dir="5400000" dist="95250">
              <a:srgbClr val="000000">
                <a:alpha val="40000"/>
              </a:srgbClr>
            </a:outerShdw>
          </a:effectLst>
        </p:spPr>
      </p:pic>
      <p:pic>
        <p:nvPicPr>
          <p:cNvPr id="126" name="Google Shape;126;p21"/>
          <p:cNvPicPr preferRelativeResize="0"/>
          <p:nvPr/>
        </p:nvPicPr>
        <p:blipFill>
          <a:blip r:embed="rId5">
            <a:alphaModFix/>
          </a:blip>
          <a:stretch>
            <a:fillRect/>
          </a:stretch>
        </p:blipFill>
        <p:spPr>
          <a:xfrm>
            <a:off x="386550" y="2661879"/>
            <a:ext cx="3560951" cy="2201871"/>
          </a:xfrm>
          <a:prstGeom prst="rect">
            <a:avLst/>
          </a:prstGeom>
          <a:noFill/>
          <a:ln>
            <a:noFill/>
          </a:ln>
          <a:effectLst>
            <a:outerShdw blurRad="142875" rotWithShape="0" algn="bl" dir="5400000" dist="95250">
              <a:srgbClr val="000000">
                <a:alpha val="41000"/>
              </a:srgbClr>
            </a:outerShdw>
          </a:effectLst>
        </p:spPr>
      </p:pic>
      <p:cxnSp>
        <p:nvCxnSpPr>
          <p:cNvPr id="127" name="Google Shape;127;p21"/>
          <p:cNvCxnSpPr/>
          <p:nvPr/>
        </p:nvCxnSpPr>
        <p:spPr>
          <a:xfrm flipH="1">
            <a:off x="5022950" y="1654938"/>
            <a:ext cx="3026100" cy="11100"/>
          </a:xfrm>
          <a:prstGeom prst="straightConnector1">
            <a:avLst/>
          </a:prstGeom>
          <a:noFill/>
          <a:ln cap="flat" cmpd="sng" w="9525">
            <a:solidFill>
              <a:srgbClr val="F4CCCC"/>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pic>
        <p:nvPicPr>
          <p:cNvPr id="132" name="Google Shape;132;p2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EEEE"/>
        </a:solidFill>
      </p:bgPr>
    </p:bg>
    <p:spTree>
      <p:nvGrpSpPr>
        <p:cNvPr id="136" name="Shape 136"/>
        <p:cNvGrpSpPr/>
        <p:nvPr/>
      </p:nvGrpSpPr>
      <p:grpSpPr>
        <a:xfrm>
          <a:off x="0" y="0"/>
          <a:ext cx="0" cy="0"/>
          <a:chOff x="0" y="0"/>
          <a:chExt cx="0" cy="0"/>
        </a:xfrm>
      </p:grpSpPr>
      <p:pic>
        <p:nvPicPr>
          <p:cNvPr id="137" name="Google Shape;137;p23"/>
          <p:cNvPicPr preferRelativeResize="0"/>
          <p:nvPr/>
        </p:nvPicPr>
        <p:blipFill>
          <a:blip r:embed="rId3">
            <a:alphaModFix amt="17000"/>
          </a:blip>
          <a:stretch>
            <a:fillRect/>
          </a:stretch>
        </p:blipFill>
        <p:spPr>
          <a:xfrm>
            <a:off x="7041350" y="1511391"/>
            <a:ext cx="2102650" cy="3632109"/>
          </a:xfrm>
          <a:prstGeom prst="rect">
            <a:avLst/>
          </a:prstGeom>
          <a:noFill/>
          <a:ln>
            <a:noFill/>
          </a:ln>
        </p:spPr>
      </p:pic>
      <p:sp>
        <p:nvSpPr>
          <p:cNvPr id="138" name="Google Shape;138;p23"/>
          <p:cNvSpPr txBox="1"/>
          <p:nvPr>
            <p:ph type="title"/>
          </p:nvPr>
        </p:nvSpPr>
        <p:spPr>
          <a:xfrm>
            <a:off x="595800" y="226250"/>
            <a:ext cx="7952400" cy="53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999999"/>
                </a:solidFill>
                <a:latin typeface="Raleway"/>
                <a:ea typeface="Raleway"/>
                <a:cs typeface="Raleway"/>
                <a:sym typeface="Raleway"/>
              </a:rPr>
              <a:t>Affordability over Availability?</a:t>
            </a:r>
            <a:endParaRPr>
              <a:solidFill>
                <a:srgbClr val="999999"/>
              </a:solidFill>
              <a:latin typeface="Raleway"/>
              <a:ea typeface="Raleway"/>
              <a:cs typeface="Raleway"/>
              <a:sym typeface="Raleway"/>
            </a:endParaRPr>
          </a:p>
        </p:txBody>
      </p:sp>
      <p:pic>
        <p:nvPicPr>
          <p:cNvPr descr="Forms response chart. Question title: Why do you choose this brand?. Number of responses: 74 responses." id="139" name="Google Shape;139;p23"/>
          <p:cNvPicPr preferRelativeResize="0"/>
          <p:nvPr/>
        </p:nvPicPr>
        <p:blipFill>
          <a:blip r:embed="rId4">
            <a:alphaModFix/>
          </a:blip>
          <a:stretch>
            <a:fillRect/>
          </a:stretch>
        </p:blipFill>
        <p:spPr>
          <a:xfrm>
            <a:off x="1149189" y="1023350"/>
            <a:ext cx="6845611" cy="3551150"/>
          </a:xfrm>
          <a:prstGeom prst="rect">
            <a:avLst/>
          </a:prstGeom>
          <a:noFill/>
          <a:ln>
            <a:noFill/>
          </a:ln>
          <a:effectLst>
            <a:outerShdw blurRad="142875" rotWithShape="0" algn="bl" dir="5400000" dist="952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EEEE"/>
        </a:solidFill>
      </p:bgPr>
    </p:bg>
    <p:spTree>
      <p:nvGrpSpPr>
        <p:cNvPr id="143" name="Shape 143"/>
        <p:cNvGrpSpPr/>
        <p:nvPr/>
      </p:nvGrpSpPr>
      <p:grpSpPr>
        <a:xfrm>
          <a:off x="0" y="0"/>
          <a:ext cx="0" cy="0"/>
          <a:chOff x="0" y="0"/>
          <a:chExt cx="0" cy="0"/>
        </a:xfrm>
      </p:grpSpPr>
      <p:pic>
        <p:nvPicPr>
          <p:cNvPr id="144" name="Google Shape;144;p24"/>
          <p:cNvPicPr preferRelativeResize="0"/>
          <p:nvPr/>
        </p:nvPicPr>
        <p:blipFill>
          <a:blip r:embed="rId3">
            <a:alphaModFix amt="15000"/>
          </a:blip>
          <a:stretch>
            <a:fillRect/>
          </a:stretch>
        </p:blipFill>
        <p:spPr>
          <a:xfrm>
            <a:off x="233550" y="229805"/>
            <a:ext cx="2940800" cy="2534950"/>
          </a:xfrm>
          <a:prstGeom prst="rect">
            <a:avLst/>
          </a:prstGeom>
          <a:noFill/>
          <a:ln>
            <a:noFill/>
          </a:ln>
          <a:effectLst>
            <a:outerShdw blurRad="142875" rotWithShape="0" algn="bl" dir="5400000" dist="95250">
              <a:srgbClr val="000000">
                <a:alpha val="50000"/>
              </a:srgbClr>
            </a:outerShdw>
          </a:effectLst>
        </p:spPr>
      </p:pic>
      <p:sp>
        <p:nvSpPr>
          <p:cNvPr id="145" name="Google Shape;145;p24"/>
          <p:cNvSpPr txBox="1"/>
          <p:nvPr>
            <p:ph type="title"/>
          </p:nvPr>
        </p:nvSpPr>
        <p:spPr>
          <a:xfrm>
            <a:off x="311700" y="2298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999999"/>
                </a:solidFill>
                <a:latin typeface="Raleway"/>
                <a:ea typeface="Raleway"/>
                <a:cs typeface="Raleway"/>
                <a:sym typeface="Raleway"/>
              </a:rPr>
              <a:t>Size Matters</a:t>
            </a:r>
            <a:endParaRPr>
              <a:solidFill>
                <a:srgbClr val="999999"/>
              </a:solidFill>
              <a:latin typeface="Raleway"/>
              <a:ea typeface="Raleway"/>
              <a:cs typeface="Raleway"/>
              <a:sym typeface="Raleway"/>
            </a:endParaRPr>
          </a:p>
        </p:txBody>
      </p:sp>
      <p:pic>
        <p:nvPicPr>
          <p:cNvPr descr="Forms response chart. Question title: When choosing sanitary napkins, which factors are the most important to you?. Number of responses: 74 responses." id="146" name="Google Shape;146;p24"/>
          <p:cNvPicPr preferRelativeResize="0"/>
          <p:nvPr/>
        </p:nvPicPr>
        <p:blipFill rotWithShape="1">
          <a:blip r:embed="rId4">
            <a:alphaModFix/>
          </a:blip>
          <a:srcRect b="5249" l="0" r="0" t="0"/>
          <a:stretch/>
        </p:blipFill>
        <p:spPr>
          <a:xfrm>
            <a:off x="1418538" y="980325"/>
            <a:ext cx="6306924" cy="3755650"/>
          </a:xfrm>
          <a:prstGeom prst="rect">
            <a:avLst/>
          </a:prstGeom>
          <a:noFill/>
          <a:ln>
            <a:noFill/>
          </a:ln>
          <a:effectLst>
            <a:outerShdw blurRad="142875" rotWithShape="0" algn="bl" dir="5400000" dist="952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EEEE"/>
        </a:solidFill>
      </p:bgPr>
    </p:bg>
    <p:spTree>
      <p:nvGrpSpPr>
        <p:cNvPr id="150" name="Shape 150"/>
        <p:cNvGrpSpPr/>
        <p:nvPr/>
      </p:nvGrpSpPr>
      <p:grpSpPr>
        <a:xfrm>
          <a:off x="0" y="0"/>
          <a:ext cx="0" cy="0"/>
          <a:chOff x="0" y="0"/>
          <a:chExt cx="0" cy="0"/>
        </a:xfrm>
      </p:grpSpPr>
      <p:sp>
        <p:nvSpPr>
          <p:cNvPr id="151" name="Google Shape;151;p25"/>
          <p:cNvSpPr txBox="1"/>
          <p:nvPr>
            <p:ph type="title"/>
          </p:nvPr>
        </p:nvSpPr>
        <p:spPr>
          <a:xfrm>
            <a:off x="4831450" y="247375"/>
            <a:ext cx="4123800" cy="11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600">
                <a:solidFill>
                  <a:srgbClr val="999999"/>
                </a:solidFill>
                <a:latin typeface="Raleway"/>
                <a:ea typeface="Raleway"/>
                <a:cs typeface="Raleway"/>
                <a:sym typeface="Raleway"/>
              </a:rPr>
              <a:t>How much does a period cost? </a:t>
            </a:r>
            <a:endParaRPr sz="3600">
              <a:solidFill>
                <a:srgbClr val="999999"/>
              </a:solidFill>
              <a:latin typeface="Raleway"/>
              <a:ea typeface="Raleway"/>
              <a:cs typeface="Raleway"/>
              <a:sym typeface="Raleway"/>
            </a:endParaRPr>
          </a:p>
        </p:txBody>
      </p:sp>
      <p:pic>
        <p:nvPicPr>
          <p:cNvPr descr="Forms response chart. Question title: On average, how much do you think you spend on menstrual products every month? ($). Number of responses: 74 responses." id="152" name="Google Shape;152;p25"/>
          <p:cNvPicPr preferRelativeResize="0"/>
          <p:nvPr/>
        </p:nvPicPr>
        <p:blipFill rotWithShape="1">
          <a:blip r:embed="rId3">
            <a:alphaModFix/>
          </a:blip>
          <a:srcRect b="0" l="2336" r="2669" t="0"/>
          <a:stretch/>
        </p:blipFill>
        <p:spPr>
          <a:xfrm>
            <a:off x="201550" y="182375"/>
            <a:ext cx="4519399" cy="2334150"/>
          </a:xfrm>
          <a:prstGeom prst="rect">
            <a:avLst/>
          </a:prstGeom>
          <a:noFill/>
          <a:ln>
            <a:noFill/>
          </a:ln>
          <a:effectLst>
            <a:outerShdw blurRad="142875" rotWithShape="0" algn="bl" dir="5400000" dist="95250">
              <a:srgbClr val="000000">
                <a:alpha val="50000"/>
              </a:srgbClr>
            </a:outerShdw>
          </a:effectLst>
        </p:spPr>
      </p:pic>
      <p:pic>
        <p:nvPicPr>
          <p:cNvPr descr="Forms response chart. Question title: How much would you be willing to pay for monthly menstrual cycle necessities?. Number of responses: 74 responses." id="153" name="Google Shape;153;p25"/>
          <p:cNvPicPr preferRelativeResize="0"/>
          <p:nvPr/>
        </p:nvPicPr>
        <p:blipFill rotWithShape="1">
          <a:blip r:embed="rId4">
            <a:alphaModFix/>
          </a:blip>
          <a:srcRect b="0" l="2375" r="10622" t="0"/>
          <a:stretch/>
        </p:blipFill>
        <p:spPr>
          <a:xfrm>
            <a:off x="201550" y="2693875"/>
            <a:ext cx="4013650" cy="2263525"/>
          </a:xfrm>
          <a:prstGeom prst="rect">
            <a:avLst/>
          </a:prstGeom>
          <a:noFill/>
          <a:ln>
            <a:noFill/>
          </a:ln>
          <a:effectLst>
            <a:outerShdw blurRad="142875" rotWithShape="0" algn="bl" dir="5400000" dist="95250">
              <a:srgbClr val="000000">
                <a:alpha val="50000"/>
              </a:srgbClr>
            </a:outerShdw>
          </a:effectLst>
        </p:spPr>
      </p:pic>
      <p:pic>
        <p:nvPicPr>
          <p:cNvPr id="154" name="Google Shape;154;p25"/>
          <p:cNvPicPr preferRelativeResize="0"/>
          <p:nvPr/>
        </p:nvPicPr>
        <p:blipFill>
          <a:blip r:embed="rId5">
            <a:alphaModFix amt="12000"/>
          </a:blip>
          <a:stretch>
            <a:fillRect/>
          </a:stretch>
        </p:blipFill>
        <p:spPr>
          <a:xfrm flipH="1">
            <a:off x="5424550" y="1704375"/>
            <a:ext cx="2937600" cy="3439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